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Fira Code"/>
      <p:regular r:id="rId42"/>
      <p:bold r:id="rId43"/>
    </p:embeddedFont>
    <p:embeddedFont>
      <p:font typeface="Oswa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FiraCode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FiraCode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6593e93f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6593e93f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56593e93f_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56593e93f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56593e93f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56593e93f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56593e93f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56593e93f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6593e93f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6593e93f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56593e93f_4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56593e93f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56593e93f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56593e93f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6593e93f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56593e93f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6593e93f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6593e93f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56593e93f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56593e93f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56593e93f_1_2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56593e93f_1_2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56593e93f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56593e93f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69aa41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69aa41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56593e93f_2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56593e93f_2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56593e93f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56593e93f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56593e93f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56593e93f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56593e93f_2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56593e93f_2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56593e93f_2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56593e93f_2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56593e93f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56593e93f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56593e93f_2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56593e93f_2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6593e93f_1_2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6593e93f_1_2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6593e93f_1_2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6593e93f_1_2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56593e93f_1_2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56593e93f_1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6593e93f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56593e93f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66ded38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66ded38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56593e93f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56593e93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56593e93f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56593e93f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document/d/1GgT6hldNjzxAuYEOyChUhJ-vr80m0ncUDGeY3qjYMfs/edit#heading=h.66gl4vw8gqbz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document/d/1GgT6hldNjzxAuYEOyChUhJ-vr80m0ncUDGeY3qjYMfs/edit#heading=h.66gl4vw8gqbz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GgT6hldNjzxAuYEOyChUhJ-vr80m0ncUDGeY3qjYMfs/edit#heading=h.66gl4vw8gqbz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hyperlink" Target="https://docs.google.com/document/d/1GgT6hldNjzxAuYEOyChUhJ-vr80m0ncUDGeY3qjYMfs/edit#heading=h.y65uaxhh8a5y" TargetMode="External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GgT6hldNjzxAuYEOyChUhJ-vr80m0ncUDGeY3qjYMfs/edit#heading=h.66gl4vw8gqbz" TargetMode="External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GgT6hldNjzxAuYEOyChUhJ-vr80m0ncUDGeY3qjYMfs/edit#heading=h.66gl4vw8gqbz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hyperlink" Target="https://docs.google.com/document/d/1GgT6hldNjzxAuYEOyChUhJ-vr80m0ncUDGeY3qjYMfs/edit#heading=h.y65uaxhh8a5y" TargetMode="External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hyperlink" Target="https://docs.google.com/document/d/1GgT6hldNjzxAuYEOyChUhJ-vr80m0ncUDGeY3qjYMfs/edit#heading=h.y65uaxhh8a5y" TargetMode="External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GgT6hldNjzxAuYEOyChUhJ-vr80m0ncUDGeY3qjYMfs/edit#heading=h.y65uaxhh8a5y" TargetMode="External"/><Relationship Id="rId4" Type="http://schemas.openxmlformats.org/officeDocument/2006/relationships/hyperlink" Target="https://docs.google.com/document/d/1GgT6hldNjzxAuYEOyChUhJ-vr80m0ncUDGeY3qjYMfs/edit#heading=h.y65uaxhh8a5y" TargetMode="External"/><Relationship Id="rId5" Type="http://schemas.openxmlformats.org/officeDocument/2006/relationships/hyperlink" Target="https://docs.google.com/document/d/1GgT6hldNjzxAuYEOyChUhJ-vr80m0ncUDGeY3qjYMfs/edit#heading=h.y65uaxhh8a5y" TargetMode="External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28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6230600" y="3484525"/>
            <a:ext cx="25254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Francisco Javier Jiménez Legaza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Cristián Fernández Jiménez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Raúl Castro Moreno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Raúl Rodríguez Pérez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Ángel Gómez Ferrer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/>
              <a:t>Santiago Muñoz Castro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24505" r="0" t="0"/>
          <a:stretch/>
        </p:blipFill>
        <p:spPr>
          <a:xfrm>
            <a:off x="4637225" y="1023525"/>
            <a:ext cx="4248374" cy="17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 rotWithShape="1">
          <a:blip r:embed="rId4">
            <a:alphaModFix/>
          </a:blip>
          <a:srcRect b="2822" l="0" r="74124" t="7588"/>
          <a:stretch/>
        </p:blipFill>
        <p:spPr>
          <a:xfrm>
            <a:off x="3074751" y="-705075"/>
            <a:ext cx="1582125" cy="5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Registro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0" y="1505700"/>
            <a:ext cx="5734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5961300" y="1821925"/>
            <a:ext cx="3084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Si pulsamos en </a:t>
            </a:r>
            <a:r>
              <a:rPr b="1" lang="es" sz="1200">
                <a:solidFill>
                  <a:srgbClr val="C27BA0"/>
                </a:solidFill>
              </a:rPr>
              <a:t>probar ahora</a:t>
            </a:r>
            <a:r>
              <a:rPr lang="es" sz="1200">
                <a:solidFill>
                  <a:srgbClr val="FFFFFF"/>
                </a:solidFill>
              </a:rPr>
              <a:t>, nos requerirá que seleccionemos las aplicaciones que deseamos.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Deberemos hacer un breve registro de nuestra compañía y de nosotros, que seremos registrados como un empleado.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Dashboard principal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925" y="1307850"/>
            <a:ext cx="5734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82075" y="1581438"/>
            <a:ext cx="3084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Una vez registrados, </a:t>
            </a:r>
            <a:r>
              <a:rPr b="1" lang="es" sz="1200">
                <a:solidFill>
                  <a:srgbClr val="C27BA0"/>
                </a:solidFill>
              </a:rPr>
              <a:t>confirmamos la cuenta</a:t>
            </a:r>
            <a:r>
              <a:rPr lang="es" sz="1200">
                <a:solidFill>
                  <a:srgbClr val="FFFFFF"/>
                </a:solidFill>
              </a:rPr>
              <a:t> y vemos que el servicio es totalmente web, sin necesidad de instalación. 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El tiempo de creación de la base de datos será proporcional al número de funcionalidades que solicitemos.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Registro empresa y usuarios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75" y="1505700"/>
            <a:ext cx="5734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/>
        </p:nvSpPr>
        <p:spPr>
          <a:xfrm>
            <a:off x="6007675" y="1829500"/>
            <a:ext cx="3084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El primer paso ahora sería registrar los datos básicos de la empresa.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Si nos dirigimos a </a:t>
            </a:r>
            <a:r>
              <a:rPr b="1" lang="es" sz="1200">
                <a:solidFill>
                  <a:srgbClr val="C27BA0"/>
                </a:solidFill>
              </a:rPr>
              <a:t>ajustes</a:t>
            </a:r>
            <a:r>
              <a:rPr b="1" lang="es" sz="1200">
                <a:solidFill>
                  <a:srgbClr val="FFFFFF"/>
                </a:solidFill>
              </a:rPr>
              <a:t>, </a:t>
            </a:r>
            <a:r>
              <a:rPr lang="es" sz="1200">
                <a:solidFill>
                  <a:srgbClr val="FFFFFF"/>
                </a:solidFill>
              </a:rPr>
              <a:t>seleccionando</a:t>
            </a:r>
            <a:r>
              <a:rPr b="1" lang="es" sz="1200">
                <a:solidFill>
                  <a:srgbClr val="FFFFFF"/>
                </a:solidFill>
              </a:rPr>
              <a:t> </a:t>
            </a:r>
            <a:r>
              <a:rPr b="1" lang="es" sz="1200">
                <a:solidFill>
                  <a:srgbClr val="C27BA0"/>
                </a:solidFill>
              </a:rPr>
              <a:t>usuarios y compañías</a:t>
            </a:r>
            <a:r>
              <a:rPr lang="es" sz="1200">
                <a:solidFill>
                  <a:srgbClr val="FFFFFF"/>
                </a:solidFill>
              </a:rPr>
              <a:t>, podremos realizar un registro completo de empleados y datos de la compañía.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Carga de datos demo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400" y="1491571"/>
            <a:ext cx="5505925" cy="27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625" y="3877700"/>
            <a:ext cx="3686175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280300" y="1580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Para probar el servicio, en </a:t>
            </a:r>
            <a:r>
              <a:rPr b="1" lang="es" sz="1200">
                <a:solidFill>
                  <a:srgbClr val="C27BA0"/>
                </a:solidFill>
              </a:rPr>
              <a:t>ajustes</a:t>
            </a:r>
            <a:r>
              <a:rPr b="1" lang="es" sz="1200">
                <a:solidFill>
                  <a:srgbClr val="FFFFFF"/>
                </a:solidFill>
              </a:rPr>
              <a:t> </a:t>
            </a:r>
            <a:r>
              <a:rPr b="1" lang="es" sz="1200">
                <a:solidFill>
                  <a:srgbClr val="C27BA0"/>
                </a:solidFill>
              </a:rPr>
              <a:t>activaremos el modo Desarrollador y cargaremos datos demo</a:t>
            </a:r>
            <a:r>
              <a:rPr lang="es" sz="1200">
                <a:solidFill>
                  <a:srgbClr val="FFFFFF"/>
                </a:solidFill>
              </a:rPr>
              <a:t>, para observar el comportamiento del servicio contratado.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Nos saltará un aviso indicándonos que estos datos son imborrables y solo para probar el uso de la base de datos.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Contactos de demostración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0" y="1475400"/>
            <a:ext cx="57340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991925" y="1860825"/>
            <a:ext cx="3000000" cy="1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Una vez hecho podremos observar los datos de demostración que nos permitirán probar las funcionalidades del servicio en su totalidad.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Podemos observar aquí la generación de </a:t>
            </a:r>
            <a:r>
              <a:rPr lang="es" sz="1200">
                <a:solidFill>
                  <a:srgbClr val="FFFFFF"/>
                </a:solidFill>
              </a:rPr>
              <a:t>contactos</a:t>
            </a:r>
            <a:r>
              <a:rPr lang="es" sz="1200">
                <a:solidFill>
                  <a:srgbClr val="FFFFFF"/>
                </a:solidFill>
              </a:rPr>
              <a:t> empresariales, que pueden ser filtrados y consultados muy </a:t>
            </a:r>
            <a:r>
              <a:rPr lang="es" sz="1200">
                <a:solidFill>
                  <a:srgbClr val="FFFFFF"/>
                </a:solidFill>
              </a:rPr>
              <a:t>fácilmente</a:t>
            </a:r>
            <a:r>
              <a:rPr lang="es" sz="1200">
                <a:solidFill>
                  <a:srgbClr val="FFFFFF"/>
                </a:solidFill>
              </a:rPr>
              <a:t>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1297500" y="393750"/>
            <a:ext cx="720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Instalación de funcionalidades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275" y="1475400"/>
            <a:ext cx="573405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113650" y="2080050"/>
            <a:ext cx="30000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Si queremos </a:t>
            </a:r>
            <a:r>
              <a:rPr b="1" lang="es" sz="1200">
                <a:solidFill>
                  <a:srgbClr val="C27BA0"/>
                </a:solidFill>
              </a:rPr>
              <a:t>instalar</a:t>
            </a:r>
            <a:r>
              <a:rPr lang="es" sz="1200">
                <a:solidFill>
                  <a:srgbClr val="FFFFFF"/>
                </a:solidFill>
              </a:rPr>
              <a:t> más aplicaciones a cubrir por la base de datos, nos dirigiremos a </a:t>
            </a:r>
            <a:r>
              <a:rPr b="1" lang="es" sz="1200">
                <a:solidFill>
                  <a:srgbClr val="C27BA0"/>
                </a:solidFill>
              </a:rPr>
              <a:t>aplicaciones</a:t>
            </a:r>
            <a:r>
              <a:rPr lang="es" sz="1200">
                <a:solidFill>
                  <a:srgbClr val="FFFFFF"/>
                </a:solidFill>
              </a:rPr>
              <a:t> y aparecerá el catálogo completo a poder instalar.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201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Valoración de la dificultad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5113225" y="1672350"/>
            <a:ext cx="31890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La instalación de los servicios ERP de </a:t>
            </a:r>
            <a:r>
              <a:rPr lang="es" sz="1200">
                <a:solidFill>
                  <a:srgbClr val="C27BA0"/>
                </a:solidFill>
              </a:rPr>
              <a:t>O</a:t>
            </a:r>
            <a:r>
              <a:rPr lang="es" sz="1200">
                <a:solidFill>
                  <a:schemeClr val="lt1"/>
                </a:solidFill>
              </a:rPr>
              <a:t>doo</a:t>
            </a:r>
            <a:r>
              <a:rPr lang="es" sz="1200">
                <a:solidFill>
                  <a:srgbClr val="FFFFFF"/>
                </a:solidFill>
              </a:rPr>
              <a:t> es muy simple, sencilla e intuitiva.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Esto es debido al </a:t>
            </a:r>
            <a:r>
              <a:rPr lang="es" sz="1200">
                <a:solidFill>
                  <a:srgbClr val="C27BA0"/>
                </a:solidFill>
              </a:rPr>
              <a:t>alojamiento web</a:t>
            </a:r>
            <a:r>
              <a:rPr lang="es" sz="1200">
                <a:solidFill>
                  <a:srgbClr val="FFFFFF"/>
                </a:solidFill>
              </a:rPr>
              <a:t> completo del software, además de lograr un </a:t>
            </a:r>
            <a:r>
              <a:rPr lang="es" sz="1200">
                <a:solidFill>
                  <a:srgbClr val="C27BA0"/>
                </a:solidFill>
              </a:rPr>
              <a:t>diseño muy cuidado y limpio</a:t>
            </a:r>
            <a:r>
              <a:rPr lang="es" sz="1200">
                <a:solidFill>
                  <a:srgbClr val="FFFFFF"/>
                </a:solidFill>
              </a:rPr>
              <a:t>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También existe una gran facilidad para encontrar cada funcionalidad, además de grandes cantidades de </a:t>
            </a:r>
            <a:r>
              <a:rPr lang="es" sz="1200">
                <a:solidFill>
                  <a:srgbClr val="C27BA0"/>
                </a:solidFill>
              </a:rPr>
              <a:t>ayudas en tiempo real</a:t>
            </a:r>
            <a:r>
              <a:rPr lang="es" sz="1200">
                <a:solidFill>
                  <a:srgbClr val="FFFFFF"/>
                </a:solidFill>
              </a:rPr>
              <a:t>, sin olvidarnos de las decenas de </a:t>
            </a:r>
            <a:r>
              <a:rPr lang="es" sz="1200">
                <a:solidFill>
                  <a:srgbClr val="C27BA0"/>
                </a:solidFill>
              </a:rPr>
              <a:t>videotutoriales</a:t>
            </a:r>
            <a:r>
              <a:rPr lang="es" sz="1200">
                <a:solidFill>
                  <a:srgbClr val="FFFFFF"/>
                </a:solidFill>
              </a:rPr>
              <a:t> que entrenan a la perfección la utilización del ERP.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75" y="1740525"/>
            <a:ext cx="44767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4. 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Listado de funcionalidades y juicio crítico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 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966300" y="1689250"/>
            <a:ext cx="72114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Odoo ofrece aplicaciones para todas las áreas funcionales de una empresa(finanzas, recursos humanos, servicios de información, producción y marketing).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En la página web de </a:t>
            </a:r>
            <a:r>
              <a:rPr b="1" lang="es" sz="1100">
                <a:solidFill>
                  <a:srgbClr val="C27BA0"/>
                </a:solidFill>
              </a:rPr>
              <a:t>O</a:t>
            </a:r>
            <a:r>
              <a:rPr b="1" lang="es" sz="1100">
                <a:solidFill>
                  <a:schemeClr val="lt1"/>
                </a:solidFill>
              </a:rPr>
              <a:t>doo</a:t>
            </a:r>
            <a:r>
              <a:rPr lang="es" sz="1300">
                <a:solidFill>
                  <a:srgbClr val="FFFFFF"/>
                </a:solidFill>
              </a:rPr>
              <a:t>, se ofrece un tour el cual te permite ver todas las aplicaciones que contiene mediante vídeos dinámicos, en los cuales te enseña los distintos servicios que ofrece cada una.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4. 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Listado de funcionalidades y juicio crítico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 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1219600" y="1507450"/>
            <a:ext cx="72114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825" y="1137475"/>
            <a:ext cx="5385550" cy="35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4. 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Listado de funcionalidades y juicio crítico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 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31"/>
          <p:cNvSpPr txBox="1"/>
          <p:nvPr/>
        </p:nvSpPr>
        <p:spPr>
          <a:xfrm>
            <a:off x="1219600" y="1507450"/>
            <a:ext cx="72114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825" y="1003575"/>
            <a:ext cx="5715026" cy="37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1. Introducción e información sobre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496725" y="1307850"/>
            <a:ext cx="4485600" cy="3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-¿Qué hace que </a:t>
            </a:r>
            <a:r>
              <a:rPr b="1"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1"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doo sea diferente?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Una experiencia del usuario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fluida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sencilla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diseñada para asegurar una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adaptación natural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todo tipo de usuarios.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fluidez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y la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 integración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total cubren las necesidades de todas las empresas, incluso de las empresas más complejas. La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flexibilidad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Odoo es tal que se pueden añadir aplicaciones dependiendo del crecimiento de su empresa, añadiendo las aplicaciones de una en una a medida que sus necesidades cambien y su clientela crezca.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Gracias a la comunidad de </a:t>
            </a:r>
            <a:r>
              <a:rPr lang="es" sz="1200">
                <a:solidFill>
                  <a:srgbClr val="C27BA0"/>
                </a:solidFill>
                <a:latin typeface="Arial"/>
                <a:ea typeface="Arial"/>
                <a:cs typeface="Arial"/>
                <a:sym typeface="Arial"/>
              </a:rPr>
              <a:t>código abierto</a:t>
            </a:r>
            <a:r>
              <a:rPr lang="e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Odoo se mantiene totalmente a través de una gran base de desarrolladores, lo que permite responder a las cambiantes necesidades de los clientes y ofrecer aplicaciones nuevas e innovadoras.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 rotWithShape="1">
          <a:blip r:embed="rId6">
            <a:alphaModFix/>
          </a:blip>
          <a:srcRect b="0" l="1419" r="0" t="0"/>
          <a:stretch/>
        </p:blipFill>
        <p:spPr>
          <a:xfrm>
            <a:off x="5231525" y="1369650"/>
            <a:ext cx="3694026" cy="33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4. 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Listado de funcionalidades y juicio crítico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 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1219600" y="1507450"/>
            <a:ext cx="72114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38" y="1077222"/>
            <a:ext cx="6941311" cy="36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4. 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Listado de funcionalidades y juicio crítico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 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966300" y="1689250"/>
            <a:ext cx="7211400" cy="30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Cabe destacar, que la mayoría de estas aplicaciones tienen vinculaciones con otras, es decir, la mayoría de las aplicaciones comparten funciones y utilidades, por ejemplo, la gestión de documentos </a:t>
            </a:r>
            <a:r>
              <a:rPr lang="es" sz="1300">
                <a:solidFill>
                  <a:srgbClr val="FFFFFF"/>
                </a:solidFill>
              </a:rPr>
              <a:t>está</a:t>
            </a:r>
            <a:r>
              <a:rPr lang="es" sz="1300">
                <a:solidFill>
                  <a:srgbClr val="FFFFFF"/>
                </a:solidFill>
              </a:rPr>
              <a:t> integrado con PLM, firma electrónica, contabilidad y gestión de proyectos.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 Y también comparten funciones como las estadísticas y gráficas, casi todas las funcionalidades presentan estos gráficos.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type="title"/>
          </p:nvPr>
        </p:nvSpPr>
        <p:spPr>
          <a:xfrm>
            <a:off x="1297500" y="393750"/>
            <a:ext cx="7311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5. Ventajas e inconvenientes de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34"/>
          <p:cNvSpPr txBox="1"/>
          <p:nvPr/>
        </p:nvSpPr>
        <p:spPr>
          <a:xfrm>
            <a:off x="1251000" y="1394725"/>
            <a:ext cx="66420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27BA0"/>
                </a:solidFill>
              </a:rPr>
              <a:t>Ventajas</a:t>
            </a:r>
            <a:r>
              <a:rPr b="1" lang="es" sz="2000">
                <a:solidFill>
                  <a:srgbClr val="FFFFFF"/>
                </a:solidFill>
              </a:rPr>
              <a:t> encontradas durante la </a:t>
            </a:r>
            <a:r>
              <a:rPr b="1" lang="es" sz="2000">
                <a:solidFill>
                  <a:srgbClr val="C27BA0"/>
                </a:solidFill>
              </a:rPr>
              <a:t>prueba</a:t>
            </a:r>
            <a:r>
              <a:rPr b="1" lang="es" sz="2000">
                <a:solidFill>
                  <a:srgbClr val="FFFFFF"/>
                </a:solidFill>
              </a:rPr>
              <a:t> de </a:t>
            </a:r>
            <a:r>
              <a:rPr lang="es" sz="20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b="1" lang="es" sz="2000">
                <a:solidFill>
                  <a:srgbClr val="FFFFFF"/>
                </a:solidFill>
              </a:rPr>
              <a:t>doo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690900" y="2081900"/>
            <a:ext cx="77622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-"/>
            </a:pPr>
            <a:r>
              <a:rPr b="1" lang="es" sz="1800">
                <a:solidFill>
                  <a:srgbClr val="C27BA0"/>
                </a:solidFill>
              </a:rPr>
              <a:t>E</a:t>
            </a:r>
            <a:r>
              <a:rPr b="1" lang="es" sz="1800">
                <a:solidFill>
                  <a:srgbClr val="FFFFFF"/>
                </a:solidFill>
              </a:rPr>
              <a:t>xperiencia de </a:t>
            </a:r>
            <a:r>
              <a:rPr b="1" lang="es" sz="1800">
                <a:solidFill>
                  <a:srgbClr val="C27BA0"/>
                </a:solidFill>
              </a:rPr>
              <a:t>u</a:t>
            </a:r>
            <a:r>
              <a:rPr b="1" lang="es" sz="1800">
                <a:solidFill>
                  <a:srgbClr val="FFFFFF"/>
                </a:solidFill>
              </a:rPr>
              <a:t>suario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A</a:t>
            </a:r>
            <a:r>
              <a:rPr b="1" lang="es" sz="1800">
                <a:solidFill>
                  <a:srgbClr val="FFFFFF"/>
                </a:solidFill>
              </a:rPr>
              <a:t>lojamiento </a:t>
            </a:r>
            <a:r>
              <a:rPr b="1" lang="es" sz="1800">
                <a:solidFill>
                  <a:srgbClr val="C27BA0"/>
                </a:solidFill>
              </a:rPr>
              <a:t>w</a:t>
            </a:r>
            <a:r>
              <a:rPr b="1" lang="es" sz="1800">
                <a:solidFill>
                  <a:srgbClr val="FFFFFF"/>
                </a:solidFill>
              </a:rPr>
              <a:t>eb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S</a:t>
            </a:r>
            <a:r>
              <a:rPr b="1" lang="es" sz="1800">
                <a:solidFill>
                  <a:srgbClr val="FFFFFF"/>
                </a:solidFill>
              </a:rPr>
              <a:t>ervicio </a:t>
            </a:r>
            <a:r>
              <a:rPr b="1" lang="es" sz="1800">
                <a:solidFill>
                  <a:srgbClr val="C27BA0"/>
                </a:solidFill>
              </a:rPr>
              <a:t>i</a:t>
            </a:r>
            <a:r>
              <a:rPr b="1" lang="es" sz="1800">
                <a:solidFill>
                  <a:srgbClr val="FFFFFF"/>
                </a:solidFill>
              </a:rPr>
              <a:t>ntuitivo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G</a:t>
            </a:r>
            <a:r>
              <a:rPr b="1" lang="es" sz="1800">
                <a:solidFill>
                  <a:srgbClr val="FFFFFF"/>
                </a:solidFill>
              </a:rPr>
              <a:t>ran gama de </a:t>
            </a:r>
            <a:r>
              <a:rPr b="1" lang="es" sz="1800">
                <a:solidFill>
                  <a:srgbClr val="C27BA0"/>
                </a:solidFill>
              </a:rPr>
              <a:t>e</a:t>
            </a:r>
            <a:r>
              <a:rPr b="1" lang="es" sz="1800">
                <a:solidFill>
                  <a:srgbClr val="FFFFFF"/>
                </a:solidFill>
              </a:rPr>
              <a:t>xplicaciones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D</a:t>
            </a:r>
            <a:r>
              <a:rPr b="1" lang="es" sz="1800">
                <a:solidFill>
                  <a:srgbClr val="FFFFFF"/>
                </a:solidFill>
              </a:rPr>
              <a:t>atos de </a:t>
            </a:r>
            <a:r>
              <a:rPr b="1" lang="es" sz="1800">
                <a:solidFill>
                  <a:srgbClr val="C27BA0"/>
                </a:solidFill>
              </a:rPr>
              <a:t>d</a:t>
            </a:r>
            <a:r>
              <a:rPr b="1" lang="es" sz="1800">
                <a:solidFill>
                  <a:srgbClr val="FFFFFF"/>
                </a:solidFill>
              </a:rPr>
              <a:t>emostración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300" y="2369425"/>
            <a:ext cx="2205800" cy="2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5. Ventajas e inconvenientes de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1044000" y="1542900"/>
            <a:ext cx="75459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27BA0"/>
                </a:solidFill>
              </a:rPr>
              <a:t>Desv</a:t>
            </a:r>
            <a:r>
              <a:rPr b="1" lang="es" sz="2000">
                <a:solidFill>
                  <a:srgbClr val="C27BA0"/>
                </a:solidFill>
              </a:rPr>
              <a:t>entajas</a:t>
            </a:r>
            <a:r>
              <a:rPr b="1" lang="es" sz="2000">
                <a:solidFill>
                  <a:srgbClr val="FFFFFF"/>
                </a:solidFill>
              </a:rPr>
              <a:t> encontradas durante la </a:t>
            </a:r>
            <a:r>
              <a:rPr b="1" lang="es" sz="2000">
                <a:solidFill>
                  <a:srgbClr val="C27BA0"/>
                </a:solidFill>
              </a:rPr>
              <a:t>prueba</a:t>
            </a:r>
            <a:r>
              <a:rPr b="1" lang="es" sz="2000">
                <a:solidFill>
                  <a:srgbClr val="FFFFFF"/>
                </a:solidFill>
              </a:rPr>
              <a:t> de </a:t>
            </a:r>
            <a:r>
              <a:rPr lang="es" sz="20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b="1" lang="es" sz="2000">
                <a:solidFill>
                  <a:srgbClr val="FFFFFF"/>
                </a:solidFill>
              </a:rPr>
              <a:t>doo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690900" y="2167625"/>
            <a:ext cx="77622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-"/>
            </a:pPr>
            <a:r>
              <a:rPr b="1" lang="es" sz="1800">
                <a:solidFill>
                  <a:srgbClr val="C27BA0"/>
                </a:solidFill>
              </a:rPr>
              <a:t>L</a:t>
            </a:r>
            <a:r>
              <a:rPr b="1" lang="es" sz="1800">
                <a:solidFill>
                  <a:srgbClr val="FFFFFF"/>
                </a:solidFill>
              </a:rPr>
              <a:t>imitación de </a:t>
            </a:r>
            <a:r>
              <a:rPr b="1" lang="es" sz="1800">
                <a:solidFill>
                  <a:srgbClr val="C27BA0"/>
                </a:solidFill>
              </a:rPr>
              <a:t>p</a:t>
            </a:r>
            <a:r>
              <a:rPr b="1" lang="es" sz="1800">
                <a:solidFill>
                  <a:srgbClr val="FFFFFF"/>
                </a:solidFill>
              </a:rPr>
              <a:t>rueba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P</a:t>
            </a:r>
            <a:r>
              <a:rPr b="1" lang="es" sz="1800">
                <a:solidFill>
                  <a:srgbClr val="FFFFFF"/>
                </a:solidFill>
              </a:rPr>
              <a:t>resupuesto </a:t>
            </a:r>
            <a:r>
              <a:rPr b="1" lang="es" sz="1800">
                <a:solidFill>
                  <a:srgbClr val="C27BA0"/>
                </a:solidFill>
              </a:rPr>
              <a:t>f</a:t>
            </a:r>
            <a:r>
              <a:rPr b="1" lang="es" sz="1800">
                <a:solidFill>
                  <a:srgbClr val="FFFFFF"/>
                </a:solidFill>
              </a:rPr>
              <a:t>inal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N</a:t>
            </a:r>
            <a:r>
              <a:rPr b="1" lang="es" sz="1800">
                <a:solidFill>
                  <a:srgbClr val="FFFFFF"/>
                </a:solidFill>
              </a:rPr>
              <a:t>úmero de </a:t>
            </a:r>
            <a:r>
              <a:rPr b="1" lang="es" sz="1800">
                <a:solidFill>
                  <a:srgbClr val="C27BA0"/>
                </a:solidFill>
              </a:rPr>
              <a:t>u</a:t>
            </a:r>
            <a:r>
              <a:rPr b="1" lang="es" sz="1800">
                <a:solidFill>
                  <a:srgbClr val="FFFFFF"/>
                </a:solidFill>
              </a:rPr>
              <a:t>suarios/</a:t>
            </a:r>
            <a:r>
              <a:rPr b="1" lang="es" sz="1800">
                <a:solidFill>
                  <a:srgbClr val="C27BA0"/>
                </a:solidFill>
              </a:rPr>
              <a:t>n</a:t>
            </a:r>
            <a:r>
              <a:rPr b="1" lang="es" sz="1800">
                <a:solidFill>
                  <a:srgbClr val="FFFFFF"/>
                </a:solidFill>
              </a:rPr>
              <a:t>ecesidad de </a:t>
            </a:r>
            <a:r>
              <a:rPr b="1" lang="es" sz="1800">
                <a:solidFill>
                  <a:srgbClr val="C27BA0"/>
                </a:solidFill>
              </a:rPr>
              <a:t>a</a:t>
            </a:r>
            <a:r>
              <a:rPr b="1" lang="es" sz="1800">
                <a:solidFill>
                  <a:srgbClr val="FFFFFF"/>
                </a:solidFill>
              </a:rPr>
              <a:t>pp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000" y="2675025"/>
            <a:ext cx="1955100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5. Ventajas e inconvenientes de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/>
          </a:p>
        </p:txBody>
      </p:sp>
      <p:sp>
        <p:nvSpPr>
          <p:cNvPr id="304" name="Google Shape;304;p36"/>
          <p:cNvSpPr txBox="1"/>
          <p:nvPr/>
        </p:nvSpPr>
        <p:spPr>
          <a:xfrm>
            <a:off x="1251000" y="1597050"/>
            <a:ext cx="66420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C27BA0"/>
                </a:solidFill>
              </a:rPr>
              <a:t>Pros/contras</a:t>
            </a:r>
            <a:r>
              <a:rPr b="1" lang="es" sz="2000">
                <a:solidFill>
                  <a:srgbClr val="FFFFFF"/>
                </a:solidFill>
              </a:rPr>
              <a:t> en un ámbito </a:t>
            </a:r>
            <a:r>
              <a:rPr b="1" lang="es" sz="2000">
                <a:solidFill>
                  <a:srgbClr val="C27BA0"/>
                </a:solidFill>
              </a:rPr>
              <a:t>general</a:t>
            </a:r>
            <a:r>
              <a:rPr b="1" lang="es" sz="2000">
                <a:solidFill>
                  <a:srgbClr val="FFFFFF"/>
                </a:solidFill>
              </a:rPr>
              <a:t> de </a:t>
            </a:r>
            <a:r>
              <a:rPr lang="es" sz="20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b="1" lang="es" sz="2000">
                <a:solidFill>
                  <a:srgbClr val="FFFFFF"/>
                </a:solidFill>
              </a:rPr>
              <a:t>doo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690900" y="2174275"/>
            <a:ext cx="7762200" cy="18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-"/>
            </a:pPr>
            <a:r>
              <a:rPr b="1" lang="es" sz="1800">
                <a:solidFill>
                  <a:srgbClr val="C27BA0"/>
                </a:solidFill>
              </a:rPr>
              <a:t>N</a:t>
            </a:r>
            <a:r>
              <a:rPr b="1" lang="es" sz="1800">
                <a:solidFill>
                  <a:srgbClr val="FFFFFF"/>
                </a:solidFill>
              </a:rPr>
              <a:t>ecesidades </a:t>
            </a:r>
            <a:r>
              <a:rPr b="1" lang="es" sz="1800">
                <a:solidFill>
                  <a:srgbClr val="C27BA0"/>
                </a:solidFill>
              </a:rPr>
              <a:t>c</a:t>
            </a:r>
            <a:r>
              <a:rPr b="1" lang="es" sz="1800">
                <a:solidFill>
                  <a:srgbClr val="FFFFFF"/>
                </a:solidFill>
              </a:rPr>
              <a:t>omerciales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A</a:t>
            </a:r>
            <a:r>
              <a:rPr b="1" lang="es" sz="1800">
                <a:solidFill>
                  <a:srgbClr val="FFFFFF"/>
                </a:solidFill>
              </a:rPr>
              <a:t>plicaciones </a:t>
            </a:r>
            <a:r>
              <a:rPr b="1" lang="es" sz="1800">
                <a:solidFill>
                  <a:srgbClr val="C27BA0"/>
                </a:solidFill>
              </a:rPr>
              <a:t>i</a:t>
            </a:r>
            <a:r>
              <a:rPr b="1" lang="es" sz="1800">
                <a:solidFill>
                  <a:srgbClr val="FFFFFF"/>
                </a:solidFill>
              </a:rPr>
              <a:t>nnovadoras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P</a:t>
            </a:r>
            <a:r>
              <a:rPr b="1" lang="es" sz="1800">
                <a:solidFill>
                  <a:srgbClr val="FFFFFF"/>
                </a:solidFill>
              </a:rPr>
              <a:t>resupuesto </a:t>
            </a:r>
            <a:r>
              <a:rPr b="1" lang="es" sz="1800">
                <a:solidFill>
                  <a:srgbClr val="C27BA0"/>
                </a:solidFill>
              </a:rPr>
              <a:t>f</a:t>
            </a:r>
            <a:r>
              <a:rPr b="1" lang="es" sz="1800">
                <a:solidFill>
                  <a:srgbClr val="FFFFFF"/>
                </a:solidFill>
              </a:rPr>
              <a:t>inal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b="1" lang="es" sz="1800">
                <a:solidFill>
                  <a:srgbClr val="C27BA0"/>
                </a:solidFill>
              </a:rPr>
              <a:t>C</a:t>
            </a:r>
            <a:r>
              <a:rPr b="1" lang="es" sz="1800">
                <a:solidFill>
                  <a:srgbClr val="FFFFFF"/>
                </a:solidFill>
              </a:rPr>
              <a:t>ompatibilidad</a:t>
            </a:r>
            <a:r>
              <a:rPr b="1" lang="es" sz="1800">
                <a:solidFill>
                  <a:srgbClr val="FFFFFF"/>
                </a:solidFill>
              </a:rPr>
              <a:t> con </a:t>
            </a:r>
            <a:r>
              <a:rPr b="1" lang="es" sz="1800">
                <a:solidFill>
                  <a:srgbClr val="C27BA0"/>
                </a:solidFill>
              </a:rPr>
              <a:t>v</a:t>
            </a:r>
            <a:r>
              <a:rPr b="1" lang="es" sz="1800">
                <a:solidFill>
                  <a:srgbClr val="FFFFFF"/>
                </a:solidFill>
              </a:rPr>
              <a:t>ersiones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150" y="2729425"/>
            <a:ext cx="3003250" cy="1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6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. Empresas que han implementado </a:t>
            </a:r>
            <a:r>
              <a:rPr lang="es" sz="27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1211250" y="1761000"/>
            <a:ext cx="72114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</a:rPr>
              <a:t>Odoo es el software empresarial más instalado del mundo. Lo utilizan más de 4.500.000 usuarios en todo el mundo, desde startups (1 usuario) hasta grandes empresas (más de 300,000 usuarios).</a:t>
            </a:r>
            <a:endParaRPr sz="2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6. Empresas que han implementado </a:t>
            </a:r>
            <a:r>
              <a:rPr lang="es" sz="27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966300" y="1438700"/>
            <a:ext cx="7211400" cy="29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</a:rPr>
              <a:t>Dentro de las empresas que han implementado este sistema encontramos, de forma diferenciada por países, las siguientes: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Francia:</a:t>
            </a:r>
            <a:r>
              <a:rPr lang="es" sz="2100">
                <a:solidFill>
                  <a:srgbClr val="FFFFFF"/>
                </a:solidFill>
              </a:rPr>
              <a:t> Danone , Sodexo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Corea del Sur:</a:t>
            </a:r>
            <a:r>
              <a:rPr lang="es" sz="2100">
                <a:solidFill>
                  <a:srgbClr val="FFFFFF"/>
                </a:solidFill>
              </a:rPr>
              <a:t> Hyundai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EE.UU.:</a:t>
            </a:r>
            <a:r>
              <a:rPr lang="es" sz="2100">
                <a:solidFill>
                  <a:srgbClr val="FFFFFF"/>
                </a:solidFill>
              </a:rPr>
              <a:t> Villa Lagoon Tiles</a:t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64700"/>
            <a:ext cx="1963685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283" y="3378800"/>
            <a:ext cx="2389240" cy="12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6. Empresas que han implementado </a:t>
            </a:r>
            <a:r>
              <a:rPr lang="es" sz="27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26" name="Google Shape;326;p39"/>
          <p:cNvSpPr txBox="1"/>
          <p:nvPr/>
        </p:nvSpPr>
        <p:spPr>
          <a:xfrm>
            <a:off x="855875" y="2322250"/>
            <a:ext cx="7211400" cy="2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Japón:</a:t>
            </a:r>
            <a:r>
              <a:rPr lang="es" sz="2100">
                <a:solidFill>
                  <a:srgbClr val="FFFFFF"/>
                </a:solidFill>
              </a:rPr>
              <a:t> Toyota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Grecia:</a:t>
            </a:r>
            <a:r>
              <a:rPr b="1" lang="es" sz="2100">
                <a:solidFill>
                  <a:srgbClr val="FFFFFF"/>
                </a:solidFill>
              </a:rPr>
              <a:t> </a:t>
            </a:r>
            <a:r>
              <a:rPr lang="es" sz="2100">
                <a:solidFill>
                  <a:srgbClr val="FFFFFF"/>
                </a:solidFill>
              </a:rPr>
              <a:t>Neotel D.O.O.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Brasil</a:t>
            </a:r>
            <a:r>
              <a:rPr b="1" lang="es" sz="2100" u="sng">
                <a:solidFill>
                  <a:srgbClr val="FFFFFF"/>
                </a:solidFill>
              </a:rPr>
              <a:t>:</a:t>
            </a:r>
            <a:r>
              <a:rPr b="1" lang="es" sz="2100">
                <a:solidFill>
                  <a:srgbClr val="FFFFFF"/>
                </a:solidFill>
              </a:rPr>
              <a:t> </a:t>
            </a:r>
            <a:r>
              <a:rPr lang="es" sz="2100">
                <a:solidFill>
                  <a:srgbClr val="FFFFFF"/>
                </a:solidFill>
              </a:rPr>
              <a:t>Naval Válvulas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Luxemburgo:</a:t>
            </a:r>
            <a:r>
              <a:rPr lang="es" sz="2100">
                <a:solidFill>
                  <a:srgbClr val="FFFFFF"/>
                </a:solidFill>
              </a:rPr>
              <a:t> ABL(Advanced Biological Laboratories)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rgbClr val="FFFFFF"/>
                </a:solidFill>
              </a:rPr>
              <a:t>España:</a:t>
            </a:r>
            <a:r>
              <a:rPr lang="es" sz="2100">
                <a:solidFill>
                  <a:srgbClr val="FFFFFF"/>
                </a:solidFill>
              </a:rPr>
              <a:t> Heineken, Alain Afflelou , Ecovidrio,...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 u="sng">
              <a:solidFill>
                <a:srgbClr val="FFFFFF"/>
              </a:solidFill>
            </a:endParaRPr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25" y="941225"/>
            <a:ext cx="2808397" cy="15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050" y="1162100"/>
            <a:ext cx="2898583" cy="15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3625" y="2697950"/>
            <a:ext cx="217170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6. Empresas que han implementado </a:t>
            </a:r>
            <a:r>
              <a:rPr lang="es" sz="2700">
                <a:solidFill>
                  <a:srgbClr val="C27BA0"/>
                </a:solidFill>
                <a:latin typeface="Oswald"/>
                <a:ea typeface="Oswald"/>
                <a:cs typeface="Oswald"/>
                <a:sym typeface="Oswald"/>
              </a:rPr>
              <a:t>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doo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1028250" y="1250350"/>
            <a:ext cx="7577400" cy="3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</a:rPr>
              <a:t>Dentro de los casos de éxitos de empresas que han usado Odoo, encontramos el caso de Naval Válvulas, empresa brasileña que debido a varias necesidades que encontró Rafael Ribeiro, Ingeniero Gerente, optaron por utilizar el ERP de Odoo, consiguiendo así finalmente el aumento del 20% de los ingresos manteniendo la misma cantidad de empleados.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</a:rPr>
              <a:t>No hay ningún caso de fracaso relevante relacionado con Odoo.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45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1. Introducción e información sobre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doo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: Aplicaciones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850" y="1585450"/>
            <a:ext cx="7214300" cy="27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45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1. Introducción e información sobre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doo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: Oficinas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6137" y="1328625"/>
            <a:ext cx="6771725" cy="33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458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3"/>
              </a:rPr>
              <a:t>1. Introducción e información sobre </a:t>
            </a:r>
            <a:r>
              <a:rPr lang="es" sz="2700">
                <a:solidFill>
                  <a:srgbClr val="C27BA0"/>
                </a:solidFill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</a:t>
            </a:r>
            <a:r>
              <a:rPr lang="es" sz="2700">
                <a:uFill>
                  <a:noFill/>
                </a:uFill>
                <a:latin typeface="Oswald"/>
                <a:ea typeface="Oswald"/>
                <a:cs typeface="Oswald"/>
                <a:sym typeface="Oswald"/>
                <a:hlinkClick r:id="rId5"/>
              </a:rPr>
              <a:t>doo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: Ejecutivo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3049" y="1247925"/>
            <a:ext cx="6717900" cy="34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2. 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Historia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7" name="Google Shape;167;p18"/>
          <p:cNvCxnSpPr/>
          <p:nvPr/>
        </p:nvCxnSpPr>
        <p:spPr>
          <a:xfrm>
            <a:off x="1568050" y="3094575"/>
            <a:ext cx="59064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168" name="Google Shape;168;p18"/>
          <p:cNvSpPr/>
          <p:nvPr/>
        </p:nvSpPr>
        <p:spPr>
          <a:xfrm>
            <a:off x="4017050" y="3048675"/>
            <a:ext cx="113100" cy="105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6515125" y="3048675"/>
            <a:ext cx="113100" cy="105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568050" y="3048675"/>
            <a:ext cx="113100" cy="1059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510" y="2571750"/>
            <a:ext cx="1418178" cy="3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575" y="2331525"/>
            <a:ext cx="956200" cy="7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1334900" y="3094575"/>
            <a:ext cx="6642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2005</a:t>
            </a:r>
            <a:endParaRPr sz="1200">
              <a:solidFill>
                <a:srgbClr val="F3F3F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3769850" y="3101625"/>
            <a:ext cx="607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2008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6239575" y="3126375"/>
            <a:ext cx="6642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2014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25" y="505023"/>
            <a:ext cx="904198" cy="135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6326025" y="1689400"/>
            <a:ext cx="7758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" sz="800">
                <a:solidFill>
                  <a:srgbClr val="F3F3F3"/>
                </a:solidFill>
                <a:latin typeface="Fira Code"/>
                <a:ea typeface="Fira Code"/>
                <a:cs typeface="Fira Code"/>
                <a:sym typeface="Fira Code"/>
              </a:rPr>
              <a:t>Fabian Pinckaers</a:t>
            </a:r>
            <a:r>
              <a:rPr b="1" lang="es" sz="10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CEO</a:t>
            </a:r>
            <a:endParaRPr b="1" sz="10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950" y="2548948"/>
            <a:ext cx="1418200" cy="4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2. Historia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52" y="1435300"/>
            <a:ext cx="6187900" cy="35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</a:t>
            </a:r>
            <a:r>
              <a:rPr lang="es" sz="2700">
                <a:latin typeface="Oswald"/>
                <a:ea typeface="Oswald"/>
                <a:cs typeface="Oswald"/>
                <a:sym typeface="Oswald"/>
              </a:rPr>
              <a:t>. Proceso de instalación: Contratación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38" y="1652138"/>
            <a:ext cx="5210775" cy="259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5990650" y="1855475"/>
            <a:ext cx="3084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Si queremos instalar los servicios ERP de </a:t>
            </a:r>
            <a:r>
              <a:rPr lang="es" sz="1200">
                <a:solidFill>
                  <a:srgbClr val="C27BA0"/>
                </a:solidFill>
              </a:rPr>
              <a:t>O</a:t>
            </a:r>
            <a:r>
              <a:rPr lang="es" sz="1200">
                <a:solidFill>
                  <a:schemeClr val="lt1"/>
                </a:solidFill>
              </a:rPr>
              <a:t>doo</a:t>
            </a:r>
            <a:r>
              <a:rPr lang="es" sz="1200">
                <a:solidFill>
                  <a:srgbClr val="FFFFFF"/>
                </a:solidFill>
              </a:rPr>
              <a:t> para nuestra empresa, debemos de contratarlo.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En </a:t>
            </a:r>
            <a:r>
              <a:rPr b="1" lang="es" sz="1200">
                <a:solidFill>
                  <a:srgbClr val="C27BA0"/>
                </a:solidFill>
              </a:rPr>
              <a:t>Tarifas</a:t>
            </a:r>
            <a:r>
              <a:rPr lang="es" sz="1200">
                <a:solidFill>
                  <a:srgbClr val="FFFFFF"/>
                </a:solidFill>
              </a:rPr>
              <a:t>, podemos seleccionar las funcionalidades, los usuarios que usarán el servicio, el servidor donde se hospedará y el servicio de implementación.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Para contratarlo debemos de abonar una cantidad significativa mensualmente.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latin typeface="Oswald"/>
                <a:ea typeface="Oswald"/>
                <a:cs typeface="Oswald"/>
                <a:sym typeface="Oswald"/>
              </a:rPr>
              <a:t>3. Proceso de instalación: Prueba gratuita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775" y="1307850"/>
            <a:ext cx="5734050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 txBox="1"/>
          <p:nvPr/>
        </p:nvSpPr>
        <p:spPr>
          <a:xfrm>
            <a:off x="82075" y="1661963"/>
            <a:ext cx="3084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El ERP permite utilizar una sola funcionalidad de gestión totalmente gratis, o varias por 15 días de prueba, sin necesidad de añadir método de pago.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</a:rPr>
              <a:t>Para observar varios servicios nosotros solicitamos la prueba de 15 días con una selección varia.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